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1" autoAdjust="0"/>
  </p:normalViewPr>
  <p:slideViewPr>
    <p:cSldViewPr>
      <p:cViewPr>
        <p:scale>
          <a:sx n="107" d="100"/>
          <a:sy n="107" d="100"/>
        </p:scale>
        <p:origin x="316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91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5FB91D-88DB-4417-880E-C1E6D052FAF5}" type="datetimeFigureOut">
              <a:rPr lang="en-IE" smtClean="0"/>
              <a:t>10/09/2013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DA1CC0-E50C-44F1-B0E5-B27E92FDC19B}" type="slidenum">
              <a:rPr lang="en-IE" smtClean="0"/>
              <a:t>‹nr.›</a:t>
            </a:fld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vk.nl/bvrecht" TargetMode="External"/><Relationship Id="rId2" Type="http://schemas.openxmlformats.org/officeDocument/2006/relationships/hyperlink" Target="http://www.mijnbedrijfsvorm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://www.fokkemalinssen.nl/" TargetMode="External"/><Relationship Id="rId4" Type="http://schemas.openxmlformats.org/officeDocument/2006/relationships/hyperlink" Target="mailto:linssen@fokkemalinssen.n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20401176">
            <a:off x="685800" y="2453202"/>
            <a:ext cx="7772400" cy="162387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Wat betekent de FLEX BV voor u ?</a:t>
            </a:r>
            <a:br>
              <a:rPr lang="nl-NL" dirty="0" smtClean="0"/>
            </a:br>
            <a:r>
              <a:rPr lang="nl-NL" dirty="0" smtClean="0"/>
              <a:t>4 oktober 2012</a:t>
            </a:r>
            <a:endParaRPr lang="en-I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rot="881008">
            <a:off x="2010670" y="4140687"/>
            <a:ext cx="6400800" cy="1803491"/>
          </a:xfrm>
        </p:spPr>
        <p:txBody>
          <a:bodyPr>
            <a:normAutofit/>
          </a:bodyPr>
          <a:lstStyle/>
          <a:p>
            <a:r>
              <a:rPr lang="nl-NL" dirty="0" smtClean="0"/>
              <a:t>			Mr (H.) Erik Linssen</a:t>
            </a:r>
          </a:p>
          <a:p>
            <a:r>
              <a:rPr lang="nl-NL" dirty="0" smtClean="0"/>
              <a:t>			Mr Astrid C.M. Fokkema-Schute</a:t>
            </a:r>
          </a:p>
          <a:p>
            <a:r>
              <a:rPr lang="nl-NL" dirty="0" smtClean="0"/>
              <a:t>			Heemraadssingel 131</a:t>
            </a:r>
          </a:p>
          <a:p>
            <a:r>
              <a:rPr lang="nl-NL" dirty="0" smtClean="0"/>
              <a:t>			3022 CD Rotterdam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14402">
            <a:off x="1619672" y="692696"/>
            <a:ext cx="1618397" cy="190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40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Afhankelijk van o.a. risico’s, aansprakelijkheid en belastingen.</a:t>
            </a:r>
          </a:p>
          <a:p>
            <a:pPr marL="0" indent="0">
              <a:buNone/>
            </a:pPr>
            <a:r>
              <a:rPr lang="nl-NL" dirty="0" smtClean="0"/>
              <a:t>   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</a:t>
            </a:r>
            <a:r>
              <a:rPr lang="nl-NL" u="sng" dirty="0" smtClean="0"/>
              <a:t>Voordelen: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-    aansprakelijkheid beperkt tot kapitaal inbreng</a:t>
            </a:r>
            <a:endParaRPr lang="en-IE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-    scheiding tussen zakelijk en privévermogen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-    eenvoudige statuten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-    statuten op maat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Oprichting per 1 oktober 2012  (in totaal) goedkoper: </a:t>
            </a:r>
          </a:p>
          <a:p>
            <a:pPr marL="0" indent="0">
              <a:buNone/>
            </a:pPr>
            <a:r>
              <a:rPr lang="nl-NL" dirty="0" smtClean="0"/>
              <a:t>startkapitaal van € 18.000,-- niet meer nodig en geen bank- accountantsverklaring meer nodig.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 DE BV IETS VOOR MIJ?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Onafhankelijk advies gericht op uw ondernemerssituatie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Scan laten maken van uw huidige statuten op basis van nieuwe bv-wetgeving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 oprichting bv is een </a:t>
            </a:r>
            <a:r>
              <a:rPr lang="nl-NL" i="1" dirty="0" smtClean="0"/>
              <a:t>notariële akte </a:t>
            </a:r>
            <a:r>
              <a:rPr lang="nl-NL" dirty="0" smtClean="0"/>
              <a:t>nodig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Snel regelen: notaris biedt eenvoudige bv voor bestuurder die ook enig aandeelhouder is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OOK: maatwerk-bv afgestemd op uw wensen en situaties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KAN DE NOTARIS VOOR MIJ BETEKENEN? (1)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0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De notaris kan u attenderen op privézaken die ook voor u van belang kunnen zijn, zoals: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huwelijksvoorwaarden, eigen huis, privévermogen,</a:t>
            </a:r>
          </a:p>
          <a:p>
            <a:pPr marL="0" indent="0">
              <a:buNone/>
            </a:pPr>
            <a:r>
              <a:rPr lang="nl-NL" dirty="0" smtClean="0"/>
              <a:t>    pensioen etc.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Levenstestament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De notaris zorgt voor u dat alles goed is geregeld; </a:t>
            </a:r>
          </a:p>
          <a:p>
            <a:pPr marL="0" indent="0">
              <a:buNone/>
            </a:pPr>
            <a:r>
              <a:rPr lang="nl-NL" i="1" dirty="0" smtClean="0"/>
              <a:t>   brengt u als ondernemer uw welverdiende nachtrust  !!!!!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KAN DE NOTARIS NOG MEER VOOR U BETEKENEN? (2)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8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49877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31B6FD"/>
              </a:buClr>
            </a:pPr>
            <a:r>
              <a:rPr lang="nl-NL" dirty="0">
                <a:solidFill>
                  <a:srgbClr val="073E87"/>
                </a:solidFill>
              </a:rPr>
              <a:t>Doe de online test in 3 minuten en bepaal welke bedrijfsvorm het beste bij uw onderneming past, </a:t>
            </a:r>
            <a:endParaRPr lang="nl-NL" dirty="0" smtClean="0">
              <a:solidFill>
                <a:srgbClr val="073E87"/>
              </a:solidFill>
            </a:endParaRPr>
          </a:p>
          <a:p>
            <a:pPr marL="0" lvl="0" indent="0">
              <a:buClr>
                <a:srgbClr val="31B6FD"/>
              </a:buClr>
              <a:buNone/>
            </a:pPr>
            <a:r>
              <a:rPr lang="nl-NL" dirty="0">
                <a:solidFill>
                  <a:srgbClr val="073E87"/>
                </a:solidFill>
              </a:rPr>
              <a:t> </a:t>
            </a:r>
            <a:r>
              <a:rPr lang="nl-NL" dirty="0" smtClean="0">
                <a:solidFill>
                  <a:srgbClr val="073E87"/>
                </a:solidFill>
              </a:rPr>
              <a:t>    zie</a:t>
            </a:r>
            <a:r>
              <a:rPr lang="nl-NL" dirty="0">
                <a:solidFill>
                  <a:srgbClr val="073E87"/>
                </a:solidFill>
              </a:rPr>
              <a:t>: </a:t>
            </a:r>
            <a:r>
              <a:rPr lang="nl-NL" dirty="0" smtClean="0">
                <a:solidFill>
                  <a:srgbClr val="073E87"/>
                </a:solidFill>
                <a:hlinkClick r:id="rId2"/>
              </a:rPr>
              <a:t>www.fokkemalinssen.nl</a:t>
            </a:r>
            <a:endParaRPr lang="nl-NL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nl-NL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nl-NL" dirty="0">
                <a:solidFill>
                  <a:srgbClr val="073E87"/>
                </a:solidFill>
              </a:rPr>
              <a:t>Alles op een rijtje over het nieuwe </a:t>
            </a:r>
            <a:r>
              <a:rPr lang="nl-NL" dirty="0" err="1">
                <a:solidFill>
                  <a:srgbClr val="073E87"/>
                </a:solidFill>
              </a:rPr>
              <a:t>bv-recht</a:t>
            </a:r>
            <a:r>
              <a:rPr lang="nl-NL" dirty="0">
                <a:solidFill>
                  <a:srgbClr val="073E87"/>
                </a:solidFill>
              </a:rPr>
              <a:t>: </a:t>
            </a:r>
            <a:endParaRPr lang="nl-NL" dirty="0" smtClean="0">
              <a:solidFill>
                <a:srgbClr val="073E87"/>
              </a:solidFill>
            </a:endParaRPr>
          </a:p>
          <a:p>
            <a:pPr marL="0" lvl="0" indent="0">
              <a:buClr>
                <a:srgbClr val="31B6FD"/>
              </a:buClr>
              <a:buNone/>
            </a:pPr>
            <a:r>
              <a:rPr lang="nl-NL" dirty="0">
                <a:solidFill>
                  <a:srgbClr val="073E87"/>
                </a:solidFill>
              </a:rPr>
              <a:t> </a:t>
            </a:r>
            <a:r>
              <a:rPr lang="nl-NL" dirty="0" smtClean="0">
                <a:solidFill>
                  <a:srgbClr val="073E87"/>
                </a:solidFill>
              </a:rPr>
              <a:t>    zie </a:t>
            </a:r>
            <a:r>
              <a:rPr lang="nl-NL" dirty="0" smtClean="0">
                <a:solidFill>
                  <a:srgbClr val="073E87"/>
                </a:solidFill>
                <a:hlinkClick r:id="rId3"/>
              </a:rPr>
              <a:t>www.kvk.nl/bvrecht</a:t>
            </a: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nl-NL" b="1" dirty="0" smtClean="0">
                <a:solidFill>
                  <a:srgbClr val="073E87"/>
                </a:solidFill>
              </a:rPr>
              <a:t>Neem telefonisch contact op met Fokkema Linssen Notarissen </a:t>
            </a:r>
            <a:r>
              <a:rPr lang="nl-NL" dirty="0" smtClean="0">
                <a:solidFill>
                  <a:srgbClr val="073E87"/>
                </a:solidFill>
              </a:rPr>
              <a:t>voor het maken van een afspraak tel. </a:t>
            </a:r>
            <a:r>
              <a:rPr lang="nl-NL" u="sng" dirty="0" smtClean="0">
                <a:solidFill>
                  <a:srgbClr val="073E87"/>
                </a:solidFill>
              </a:rPr>
              <a:t>010 4762688</a:t>
            </a:r>
          </a:p>
          <a:p>
            <a:pPr lvl="0">
              <a:buClr>
                <a:srgbClr val="31B6FD"/>
              </a:buClr>
            </a:pP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nl-NL" b="1" dirty="0" smtClean="0">
                <a:solidFill>
                  <a:srgbClr val="073E87"/>
                </a:solidFill>
              </a:rPr>
              <a:t>Stuur een mail</a:t>
            </a:r>
            <a:r>
              <a:rPr lang="nl-NL" dirty="0" smtClean="0">
                <a:solidFill>
                  <a:srgbClr val="073E87"/>
                </a:solidFill>
              </a:rPr>
              <a:t>: </a:t>
            </a:r>
            <a:r>
              <a:rPr lang="nl-NL" dirty="0" smtClean="0">
                <a:solidFill>
                  <a:srgbClr val="073E87"/>
                </a:solidFill>
                <a:hlinkClick r:id="rId4"/>
              </a:rPr>
              <a:t>linssen@fokkemalinssen.nl</a:t>
            </a: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nl-NL" b="1" dirty="0" smtClean="0">
                <a:solidFill>
                  <a:srgbClr val="073E87"/>
                </a:solidFill>
              </a:rPr>
              <a:t>Bekijk de site: </a:t>
            </a:r>
            <a:r>
              <a:rPr lang="nl-NL" dirty="0" smtClean="0">
                <a:solidFill>
                  <a:srgbClr val="073E87"/>
                </a:solidFill>
                <a:hlinkClick r:id="rId5"/>
              </a:rPr>
              <a:t>www.fokkemalinssen.nl</a:t>
            </a:r>
            <a:endParaRPr lang="nl-NL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nl-NL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en-IE" dirty="0">
              <a:solidFill>
                <a:srgbClr val="073E87"/>
              </a:solidFill>
            </a:endParaRPr>
          </a:p>
          <a:p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KAN IK ZELFT DOEN?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 rot="10800000" flipV="1">
            <a:off x="872067" y="2492896"/>
            <a:ext cx="7408333" cy="3633267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Voor al uw vragen kunt u uiteraard een afspraak maken: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	</a:t>
            </a:r>
            <a:r>
              <a:rPr lang="nl-NL" b="1" dirty="0" smtClean="0"/>
              <a:t>FOKKEMA LINSSEN NOTARISSEN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dirty="0" err="1" smtClean="0"/>
              <a:t>mr</a:t>
            </a:r>
            <a:r>
              <a:rPr lang="nl-NL" dirty="0" smtClean="0"/>
              <a:t> Erik (H.) Linssen</a:t>
            </a:r>
          </a:p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dirty="0" err="1" smtClean="0"/>
              <a:t>mr</a:t>
            </a:r>
            <a:r>
              <a:rPr lang="nl-NL" dirty="0" smtClean="0"/>
              <a:t> Astrid C.M. Fokkema-Schute				Heemraadssingel 131</a:t>
            </a:r>
          </a:p>
          <a:p>
            <a:pPr marL="0" indent="0">
              <a:buNone/>
            </a:pPr>
            <a:r>
              <a:rPr lang="nl-NL" dirty="0" smtClean="0"/>
              <a:t>			3022 CD Rotterdam</a:t>
            </a:r>
          </a:p>
          <a:p>
            <a:pPr marL="0" indent="0">
              <a:buNone/>
            </a:pPr>
            <a:endParaRPr lang="nl-NL" b="1" i="1" dirty="0" smtClean="0">
              <a:latin typeface="Bradley Hand ITC" pitchFamily="66" charset="0"/>
            </a:endParaRPr>
          </a:p>
          <a:p>
            <a:pPr marL="0" indent="0">
              <a:buNone/>
            </a:pPr>
            <a:r>
              <a:rPr lang="nl-NL" b="1" i="1" dirty="0">
                <a:latin typeface="Bradley Hand ITC" pitchFamily="66" charset="0"/>
              </a:rPr>
              <a:t>	</a:t>
            </a:r>
            <a:r>
              <a:rPr lang="nl-NL" b="1" i="1" dirty="0" smtClean="0">
                <a:latin typeface="Bradley Hand ITC" pitchFamily="66" charset="0"/>
              </a:rPr>
              <a:t>	</a:t>
            </a:r>
            <a:r>
              <a:rPr lang="nl-NL" b="1" i="1" dirty="0" smtClean="0">
                <a:latin typeface="Copperplate Gothic Bold" pitchFamily="34" charset="0"/>
              </a:rPr>
              <a:t>OOK WIJ ZIJN FLEXIBEL !!!!!!!!</a:t>
            </a:r>
          </a:p>
          <a:p>
            <a:pPr marL="0" indent="0">
              <a:buNone/>
            </a:pPr>
            <a:endParaRPr lang="nl-NL" b="1" i="1" dirty="0" smtClean="0">
              <a:latin typeface="Bradley Hand ITC" pitchFamily="66" charset="0"/>
            </a:endParaRPr>
          </a:p>
          <a:p>
            <a:r>
              <a:rPr lang="nl-NL" dirty="0" smtClean="0"/>
              <a:t>  (</a:t>
            </a:r>
            <a:r>
              <a:rPr lang="nl-NL" i="1" dirty="0" smtClean="0"/>
              <a:t>parkeren op eigen terrein</a:t>
            </a:r>
            <a:r>
              <a:rPr lang="nl-NL" dirty="0" smtClean="0"/>
              <a:t>)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Vragen?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076" y="3486150"/>
            <a:ext cx="2439785" cy="18288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9240169">
            <a:off x="-133889" y="2862682"/>
            <a:ext cx="8785607" cy="957667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nl-NL" dirty="0" smtClean="0"/>
              <a:t>Hartelijk dank voor uw aandacht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56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99592" y="2708920"/>
            <a:ext cx="7408333" cy="3450696"/>
          </a:xfrm>
        </p:spPr>
        <p:txBody>
          <a:bodyPr/>
          <a:lstStyle/>
          <a:p>
            <a:r>
              <a:rPr lang="nl-NL" dirty="0" smtClean="0"/>
              <a:t>Doel nieuwe BV-recht – </a:t>
            </a:r>
            <a:r>
              <a:rPr lang="nl-NL" b="1" dirty="0" smtClean="0"/>
              <a:t>FLEX BV</a:t>
            </a:r>
          </a:p>
          <a:p>
            <a:r>
              <a:rPr lang="nl-NL" dirty="0" smtClean="0"/>
              <a:t>Belangrijke wijzigingen nieuwe BV-recht</a:t>
            </a:r>
          </a:p>
          <a:p>
            <a:r>
              <a:rPr lang="nl-NL" dirty="0" smtClean="0"/>
              <a:t>Moet ik mijn statuten aanpassen?</a:t>
            </a:r>
          </a:p>
          <a:p>
            <a:r>
              <a:rPr lang="nl-NL" dirty="0" smtClean="0"/>
              <a:t>Is de BV iets voor mij?</a:t>
            </a:r>
          </a:p>
          <a:p>
            <a:r>
              <a:rPr lang="nl-NL" dirty="0" smtClean="0"/>
              <a:t>Wat kan de notaris voor mij betekenen?</a:t>
            </a:r>
          </a:p>
          <a:p>
            <a:r>
              <a:rPr lang="nl-NL" dirty="0" smtClean="0"/>
              <a:t>Wat kan ik zelf doen?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 smtClean="0"/>
              <a:t>Vereenvoudiging en meer flexibiliteit bij oprichting BV en inrichting interne organisatie</a:t>
            </a:r>
          </a:p>
          <a:p>
            <a:endParaRPr lang="nl-NL" dirty="0" smtClean="0"/>
          </a:p>
          <a:p>
            <a:r>
              <a:rPr lang="nl-NL" dirty="0" smtClean="0"/>
              <a:t>Om zo beter bij de ondernemerspraktijk aan te sluiten</a:t>
            </a:r>
          </a:p>
          <a:p>
            <a:endParaRPr lang="nl-NL" dirty="0" smtClean="0"/>
          </a:p>
          <a:p>
            <a:r>
              <a:rPr lang="nl-NL" dirty="0" smtClean="0"/>
              <a:t>Een BV aantrekkelijker te maken ook t.o.v. buitenlandse rechtspersonen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Lagere administratieve lasten</a:t>
            </a:r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NIEUWE BV-RECHT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1.  Minder formaliteiten</a:t>
            </a:r>
          </a:p>
          <a:p>
            <a:pPr marL="0" indent="0">
              <a:buNone/>
            </a:pPr>
            <a:r>
              <a:rPr lang="nl-NL" dirty="0" smtClean="0"/>
              <a:t>2.  Meer mogelijkheden en flexibiliteit</a:t>
            </a:r>
          </a:p>
          <a:p>
            <a:pPr marL="0" indent="0">
              <a:buNone/>
            </a:pPr>
            <a:r>
              <a:rPr lang="nl-NL" dirty="0" smtClean="0"/>
              <a:t>3.  Meer verantwoordelijkheden voor bestuur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u="sng" dirty="0" smtClean="0"/>
              <a:t>Misverstand</a:t>
            </a:r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err="1" smtClean="0"/>
              <a:t>Flex</a:t>
            </a:r>
            <a:r>
              <a:rPr lang="nl-NL" dirty="0" smtClean="0"/>
              <a:t>-bv is een rechtsvorm </a:t>
            </a:r>
            <a:r>
              <a:rPr lang="nl-NL" b="1" i="1" dirty="0" smtClean="0"/>
              <a:t>naast</a:t>
            </a:r>
            <a:r>
              <a:rPr lang="nl-NL" dirty="0" smtClean="0"/>
              <a:t> de bestaande bv.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BELANGRIJKE WIJZIGINGEN NIEUW BV-RECHT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Afschaffing verplicht startkapitaal van € 18.000,--; </a:t>
            </a:r>
          </a:p>
          <a:p>
            <a:pPr marL="0" indent="0">
              <a:buNone/>
            </a:pPr>
            <a:r>
              <a:rPr lang="nl-NL" dirty="0" smtClean="0"/>
              <a:t>    € 0,01 is al voldoende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Geen bankverklaring en accountantsverklaring meer nodig</a:t>
            </a:r>
          </a:p>
          <a:p>
            <a:endParaRPr lang="nl-NL" dirty="0" smtClean="0"/>
          </a:p>
          <a:p>
            <a:r>
              <a:rPr lang="nl-NL" dirty="0" err="1" smtClean="0"/>
              <a:t>Kapitaalbeschermende</a:t>
            </a:r>
            <a:r>
              <a:rPr lang="nl-NL" dirty="0" smtClean="0"/>
              <a:t> bepalingen zijn vervallen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MINDER FORMALITEITEN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Meer vrijheid bij inrichting van de statuten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Aandelen zonder stemrecht of zonder winstrecht mogelijk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Blokkeringsregeling op maat: overdracht van aandelen zonder beperking of juist (tijdelijke) blokkade</a:t>
            </a:r>
          </a:p>
          <a:p>
            <a:endParaRPr lang="nl-NL" dirty="0" smtClean="0"/>
          </a:p>
          <a:p>
            <a:r>
              <a:rPr lang="nl-NL" dirty="0" smtClean="0"/>
              <a:t>Eenvoudiger regeling voor besluitvorming buiten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vergadering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MEER MOGELIJKHEDEN EN FLEXIBILITEIT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Toets bij iedere uitkering aan aandeelhouders of bv opeisbare schulden kan blijven betalen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Bestuur moet goedkeuring verlenen voor iedere uitkering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Bestuur en aandeelhouders zijn aansprakelijk bij onterechte uitkering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MEER VERANTWOORDELIJKHEID VOOR BESTUUR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67834" y="2420888"/>
            <a:ext cx="7408333" cy="370527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Ik heb een bv, moet ik mijn statuten per direct laten aanpassen?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</a:t>
            </a:r>
            <a:r>
              <a:rPr lang="nl-NL" u="sng" dirty="0" smtClean="0"/>
              <a:t>advies:</a:t>
            </a:r>
            <a:r>
              <a:rPr lang="nl-NL" dirty="0" smtClean="0"/>
              <a:t>  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het is niet verplicht, maar wel verstandig om de</a:t>
            </a:r>
          </a:p>
          <a:p>
            <a:pPr marL="0" indent="0">
              <a:buNone/>
            </a:pPr>
            <a:r>
              <a:rPr lang="nl-NL" dirty="0" smtClean="0"/>
              <a:t>    statuten door uw notaris te laten scannen en zo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nodig aan te laten passen aan de nieuwe wet.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</a:t>
            </a:r>
            <a:r>
              <a:rPr lang="nl-NL" u="sng" dirty="0" smtClean="0"/>
              <a:t>Waarom?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Knellende bepalingen uit het oude recht kunnen geschrapt </a:t>
            </a:r>
          </a:p>
          <a:p>
            <a:pPr marL="0" indent="0">
              <a:buNone/>
            </a:pPr>
            <a:r>
              <a:rPr lang="nl-NL" dirty="0" smtClean="0"/>
              <a:t>    worden. De wet biedt nieuwe keuzemogelijkheden.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MOET IK MIJN STATUTEN LATEN AANPASSEN? (1)</a:t>
            </a: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In de statuten wordt voor oproepingstermijn van een aandeelhoudersvergadering verwezen naar de wet. Dit is minimaal 15 dagen en kan nu worden verkort naar 8 dagen.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Aandeelhoudersvergadering mag overal ter wereld (wanneer alle aandeelhouders instemmen)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Vrije overdracht van aandelen mogelijk</a:t>
            </a:r>
          </a:p>
          <a:p>
            <a:endParaRPr lang="nl-NL" dirty="0" smtClean="0"/>
          </a:p>
          <a:p>
            <a:r>
              <a:rPr lang="nl-NL" dirty="0" smtClean="0"/>
              <a:t>Aandeelhouder kan eigen bestuurder benoemen</a:t>
            </a:r>
            <a:endParaRPr lang="en-I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MOET IK MIJN STATUTEN LATEN AANPASSEN? (2)</a:t>
            </a:r>
            <a:r>
              <a:rPr lang="nl-NL" dirty="0"/>
              <a:t/>
            </a:r>
            <a:br>
              <a:rPr lang="nl-NL" dirty="0"/>
            </a:br>
            <a:endParaRPr lang="en-I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373216"/>
            <a:ext cx="1187624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antoor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631</Words>
  <Application>Microsoft Office PowerPoint</Application>
  <PresentationFormat>Diavoorstelling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Golfvorm</vt:lpstr>
      <vt:lpstr>Wat betekent de FLEX BV voor u ? 4 oktober 2012</vt:lpstr>
      <vt:lpstr>ONDERWERPEN</vt:lpstr>
      <vt:lpstr>DOEL NIEUWE BV-RECHT</vt:lpstr>
      <vt:lpstr>BELANGRIJKE WIJZIGINGEN NIEUW BV-RECHT</vt:lpstr>
      <vt:lpstr>MINDER FORMALITEITEN</vt:lpstr>
      <vt:lpstr>MEER MOGELIJKHEDEN EN FLEXIBILITEIT</vt:lpstr>
      <vt:lpstr>MEER VERANTWOORDELIJKHEID VOOR BESTUUR</vt:lpstr>
      <vt:lpstr>MOET IK MIJN STATUTEN LATEN AANPASSEN? (1)</vt:lpstr>
      <vt:lpstr>MOET IK MIJN STATUTEN LATEN AANPASSEN? (2) </vt:lpstr>
      <vt:lpstr>IS DE BV IETS VOOR MIJ?</vt:lpstr>
      <vt:lpstr>WAT KAN DE NOTARIS VOOR MIJ BETEKENEN? (1)</vt:lpstr>
      <vt:lpstr>WAT KAN DE NOTARIS NOG MEER VOOR U BETEKENEN? (2)</vt:lpstr>
      <vt:lpstr>WAT KAN IK ZELFT DOEN?</vt:lpstr>
      <vt:lpstr>Vragen?</vt:lpstr>
      <vt:lpstr>Hartelijk dank voor uw aandacht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Astrid Fokkema</dc:creator>
  <cp:lastModifiedBy>Astrid Fokkema</cp:lastModifiedBy>
  <cp:revision>43</cp:revision>
  <dcterms:created xsi:type="dcterms:W3CDTF">2012-09-24T08:47:54Z</dcterms:created>
  <dcterms:modified xsi:type="dcterms:W3CDTF">2013-09-10T19:07:18Z</dcterms:modified>
</cp:coreProperties>
</file>